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62" r:id="rId2"/>
  </p:sldMasterIdLst>
  <p:notesMasterIdLst>
    <p:notesMasterId r:id="rId4"/>
  </p:notesMasterIdLst>
  <p:sldIdLst>
    <p:sldId id="258" r:id="rId3"/>
  </p:sldIdLst>
  <p:sldSz cx="7772400" cy="10058400"/>
  <p:notesSz cx="6858000" cy="9144000"/>
  <p:embeddedFontLst>
    <p:embeddedFont>
      <p:font typeface="Abadi" panose="020B0604020104020204" pitchFamily="34" charset="0"/>
      <p:regular r:id="rId5"/>
    </p:embeddedFont>
    <p:embeddedFont>
      <p:font typeface="Google Sans" panose="020B0604020202020204" charset="0"/>
      <p:regular r:id="rId6"/>
      <p:bold r:id="rId7"/>
      <p:italic r:id="rId8"/>
      <p:boldItalic r:id="rId9"/>
    </p:embeddedFont>
    <p:embeddedFont>
      <p:font typeface="Google Sans SemiBold" panose="020B0604020202020204" charset="0"/>
      <p:regular r:id="rId10"/>
      <p:bold r:id="rId11"/>
      <p:italic r:id="rId12"/>
      <p:boldItalic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PT Sans Narrow" panose="020B0506020203020204" pitchFamily="34" charset="0"/>
      <p:regular r:id="rId18"/>
      <p:bold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Work Sans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2092" y="48"/>
      </p:cViewPr>
      <p:guideLst>
        <p:guide orient="horz" pos="3168"/>
        <p:guide pos="244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26" Type="http://schemas.openxmlformats.org/officeDocument/2006/relationships/font" Target="fonts/font22.fntdata"/><Relationship Id="rId3" Type="http://schemas.openxmlformats.org/officeDocument/2006/relationships/slide" Target="slides/slide1.xml"/><Relationship Id="rId21" Type="http://schemas.openxmlformats.org/officeDocument/2006/relationships/font" Target="fonts/font17.fntdata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5" Type="http://schemas.openxmlformats.org/officeDocument/2006/relationships/font" Target="fonts/font2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font" Target="fonts/font20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font" Target="fonts/font19.fntdata"/><Relationship Id="rId28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31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font" Target="fonts/font18.fntdata"/><Relationship Id="rId27" Type="http://schemas.openxmlformats.org/officeDocument/2006/relationships/font" Target="fonts/font23.fntdata"/><Relationship Id="rId30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04480" y="685800"/>
            <a:ext cx="26496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1e3a6309cc6_3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685800"/>
            <a:ext cx="2649538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1e3a6309cc6_3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1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name="adj" fmla="val 0"/>
            </a:avLst>
          </a:pr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name="adj" fmla="val 102819"/>
              </a:avLst>
            </a:prstGeom>
            <a:solidFill>
              <a:srgbClr val="4F4F4F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w="9525" cap="flat" cmpd="sng">
              <a:solidFill>
                <a:srgbClr val="5757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1" name="Google Shape;61;p2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2" name="Google Shape;62;p2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63" name="Google Shape;63;p2"/>
          <p:cNvSpPr>
            <a:spLocks noGrp="1"/>
          </p:cNvSpPr>
          <p:nvPr>
            <p:ph type="pic" idx="2"/>
          </p:nvPr>
        </p:nvSpPr>
        <p:spPr>
          <a:xfrm>
            <a:off x="4583375" y="33894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"/>
          <p:cNvSpPr txBox="1"/>
          <p:nvPr/>
        </p:nvSpPr>
        <p:spPr>
          <a:xfrm>
            <a:off x="4541175" y="5895125"/>
            <a:ext cx="30744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6" name="Google Shape;66;p3"/>
          <p:cNvCxnSpPr/>
          <p:nvPr/>
        </p:nvCxnSpPr>
        <p:spPr>
          <a:xfrm>
            <a:off x="3049395" y="901911"/>
            <a:ext cx="0" cy="592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3"/>
          <p:cNvCxnSpPr>
            <a:stCxn id="68" idx="0"/>
          </p:cNvCxnSpPr>
          <p:nvPr/>
        </p:nvCxnSpPr>
        <p:spPr>
          <a:xfrm flipH="1">
            <a:off x="172045" y="903711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" name="Google Shape;69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8" name="Google Shape;68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0" name="Google Shape;7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73" name="Google Shape;7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4" name="Google Shape;7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7" name="Google Shape;77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8" name="Google Shape;78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79" name="Google Shape;79;p3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0" name="Google Shape;80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190350" y="7617450"/>
            <a:ext cx="7581600" cy="2264100"/>
          </a:xfrm>
          <a:prstGeom prst="rect">
            <a:avLst/>
          </a:prstGeom>
          <a:solidFill>
            <a:srgbClr val="CCCCCC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" name="Google Shape;82;p3"/>
          <p:cNvCxnSpPr/>
          <p:nvPr/>
        </p:nvCxnSpPr>
        <p:spPr>
          <a:xfrm flipH="1">
            <a:off x="3028995" y="901911"/>
            <a:ext cx="20400" cy="88344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3" name="Google Shape;83;p3"/>
          <p:cNvCxnSpPr>
            <a:stCxn id="84" idx="0"/>
          </p:cNvCxnSpPr>
          <p:nvPr/>
        </p:nvCxnSpPr>
        <p:spPr>
          <a:xfrm flipH="1">
            <a:off x="172020" y="903608"/>
            <a:ext cx="18300" cy="9187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" name="Google Shape;85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7" name="Google Shape;8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8" name="Google Shape;8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9" name="Google Shape;8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90" name="Google Shape;9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1" name="Google Shape;9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2" name="Google Shape;9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93" name="Google Shape;9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94" name="Google Shape;9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95" name="Google Shape;95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6" name="Google Shape;96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7" name="Google Shape;97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0" name="Google Shape;100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101" name="Google Shape;101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4" name="Google Shape;104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105" name="Google Shape;105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FFF00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" name="Google Shape;107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9" name="Google Shape;109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10" name="Google Shape;11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38761D"/>
            </a:solidFill>
            <a:ln w="9525" cap="flat" cmpd="sng">
              <a:solidFill>
                <a:srgbClr val="99999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12;p3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" name="Google Shape;113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15" name="Google Shape;115;p3"/>
          <p:cNvSpPr txBox="1"/>
          <p:nvPr/>
        </p:nvSpPr>
        <p:spPr>
          <a:xfrm>
            <a:off x="3483688" y="403875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3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3">
  <p:cSld name="CUSTOM_2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" name="Google Shape;118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9" name="Google Shape;119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20" name="Google Shape;120;p4"/>
            <p:cNvCxnSpPr/>
            <p:nvPr/>
          </p:nvCxnSpPr>
          <p:spPr>
            <a:xfrm rot="10800000" flipH="1">
              <a:off x="404725" y="1681475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4"/>
            <p:cNvCxnSpPr/>
            <p:nvPr/>
          </p:nvCxnSpPr>
          <p:spPr>
            <a:xfrm rot="10800000" flipH="1">
              <a:off x="404725" y="1736700"/>
              <a:ext cx="6908400" cy="16800"/>
            </a:xfrm>
            <a:prstGeom prst="straightConnector1">
              <a:avLst/>
            </a:prstGeom>
            <a:noFill/>
            <a:ln w="38100" cap="flat" cmpd="sng">
              <a:solidFill>
                <a:srgbClr val="66666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22" name="Google Shape;122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5" name="Google Shape;125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26" name="Google Shape;126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00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" name="Google Shape;130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31" name="Google Shape;131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36" name="Google Shape;136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41" name="Google Shape;141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name="adj" fmla="val 50000"/>
              </a:avLst>
            </a:prstGeom>
            <a:solidFill>
              <a:srgbClr val="595959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name="adj" fmla="val 50000"/>
              </a:avLst>
            </a:prstGeom>
            <a:solidFill>
              <a:srgbClr val="B7B7B7"/>
            </a:solidFill>
            <a:ln w="9525" cap="flat" cmpd="sng">
              <a:solidFill>
                <a:srgbClr val="38761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7" name="Google Shape;147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8" name="Google Shape;148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0" name="Google Shape;150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7150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100" i="1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56" name="Google Shape;156;p4"/>
          <p:cNvSpPr>
            <a:spLocks noGrp="1"/>
          </p:cNvSpPr>
          <p:nvPr>
            <p:ph type="pic" idx="2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" name="Google Shape;157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4">
  <p:cSld name="CUSTOM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1" name="Google Shape;161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62" name="Google Shape;162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3" name="Google Shape;163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4" name="Google Shape;164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5" name="Google Shape;165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66" name="Google Shape;166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67" name="Google Shape;16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1" name="Google Shape;171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EEEEEE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2" name="Google Shape;172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w="9525" cap="flat" cmpd="sng">
            <a:solidFill>
              <a:srgbClr val="DB4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w="9525" cap="flat" cmpd="sng">
            <a:solidFill>
              <a:srgbClr val="F4B4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4" name="Google Shape;174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w="9525" cap="flat" cmpd="sng">
            <a:solidFill>
              <a:srgbClr val="0F9D5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5" name="Google Shape;175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w="9525" cap="flat" cmpd="sng">
            <a:solidFill>
              <a:srgbClr val="4285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76" name="Google Shape;176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77" name="Google Shape;177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81" name="Google Shape;181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1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sz="2100"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83" name="Google Shape;183;p5"/>
          <p:cNvSpPr>
            <a:spLocks noGrp="1"/>
          </p:cNvSpPr>
          <p:nvPr>
            <p:ph type="pic" idx="2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4" name="Google Shape;184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 NOT USE ">
  <p:cSld name="TITLE_2_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87" name="Google Shape;187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88" name="Google Shape;188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avLst/>
              <a:gdLst/>
              <a:ahLst/>
              <a:cxnLst/>
              <a:rect l="l" t="t" r="r" b="b"/>
              <a:pathLst>
                <a:path w="367556" h="19840" extrusionOk="0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avLst/>
              <a:gdLst/>
              <a:ahLst/>
              <a:cxnLst/>
              <a:rect l="l" t="t" r="r" b="b"/>
              <a:pathLst>
                <a:path w="366343" h="18959" extrusionOk="0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O NOT USE">
  <p:cSld name="CUSTOM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2">
  <p:cSld name="TITLE_1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10"/>
          <p:cNvCxnSpPr>
            <a:stCxn id="250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51" name="Google Shape;251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52" name="Google Shape;252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3" name="Google Shape;253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4" name="Google Shape;254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5" name="Google Shape;255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56" name="Google Shape;256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57" name="Google Shape;257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8" name="Google Shape;258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59" name="Google Shape;259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0" name="Google Shape;260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261" name="Google Shape;261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w="9525" cap="flat" cmpd="sng">
            <a:solidFill>
              <a:srgbClr val="CFB99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62" name="Google Shape;262;p10"/>
          <p:cNvSpPr>
            <a:spLocks noGrp="1"/>
          </p:cNvSpPr>
          <p:nvPr>
            <p:ph type="pic" idx="2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10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10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5" name="Google Shape;265;p10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266" name="Google Shape;266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7" name="Google Shape;267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8" name="Google Shape;268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69" name="Google Shape;269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270" name="Google Shape;270;p10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271" name="Google Shape;271;p10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w="9525" cap="flat" cmpd="sng">
              <a:solidFill>
                <a:srgbClr val="4285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50" name="Google Shape;250;p10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2" name="Google Shape;272;p10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273" name="Google Shape;273;p10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274" name="Google Shape;274;p10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FB991"/>
              </a:solidFill>
            </a:endParaRPr>
          </a:p>
        </p:txBody>
      </p:sp>
      <p:sp>
        <p:nvSpPr>
          <p:cNvPr id="275" name="Google Shape;275;p10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76" name="Google Shape;276;p10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277" name="Google Shape;277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000FF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4069DD"/>
            </a:solidFill>
            <a:ln w="9525" cap="flat" cmpd="sng">
              <a:solidFill>
                <a:srgbClr val="4069D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9" name="Google Shape;279;p10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0" name="Google Shape;280;p10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281" name="Google Shape;281;p10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F00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0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DB4437"/>
            </a:solidFill>
            <a:ln w="9525" cap="flat" cmpd="sng">
              <a:solidFill>
                <a:srgbClr val="DB44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3" name="Google Shape;283;p10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4" name="Google Shape;284;p10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285" name="Google Shape;285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F4B400"/>
            </a:solidFill>
            <a:ln w="9525" cap="flat" cmpd="sng">
              <a:solidFill>
                <a:srgbClr val="F4B4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7" name="Google Shape;287;p10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i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10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289" name="Google Shape;289;p10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290" name="Google Shape;290;p10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0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name="adj" fmla="val 50000"/>
              </a:avLst>
            </a:prstGeom>
            <a:solidFill>
              <a:srgbClr val="0F9D58"/>
            </a:solidFill>
            <a:ln w="9525" cap="flat" cmpd="sng">
              <a:solidFill>
                <a:srgbClr val="0F9D5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2" name="Google Shape;292;p10"/>
          <p:cNvSpPr>
            <a:spLocks noGrp="1"/>
          </p:cNvSpPr>
          <p:nvPr>
            <p:ph type="pic" idx="3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"/>
          <p:cNvSpPr txBox="1">
            <a:spLocks noGrp="1"/>
          </p:cNvSpPr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8"/>
          <p:cNvSpPr txBox="1">
            <a:spLocks noGrp="1"/>
          </p:cNvSpPr>
          <p:nvPr>
            <p:ph type="body" idx="1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194" name="Google Shape;194;p8"/>
          <p:cNvSpPr txBox="1">
            <a:spLocks noGrp="1"/>
          </p:cNvSpPr>
          <p:nvPr>
            <p:ph type="sldNum" idx="12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5" name="Google Shape;195;p8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9DFEEBDE-6EF4-247D-D09B-EECC172EB7D2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11240" r="11240"/>
          <a:stretch>
            <a:fillRect/>
          </a:stretch>
        </p:blipFill>
        <p:spPr>
          <a:xfrm>
            <a:off x="3552825" y="1473200"/>
            <a:ext cx="3035300" cy="2495550"/>
          </a:xfrm>
          <a:prstGeom prst="rect">
            <a:avLst/>
          </a:prstGeom>
        </p:spPr>
      </p:pic>
      <p:pic>
        <p:nvPicPr>
          <p:cNvPr id="15" name="Picture Placeholder 1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DD614EE-7885-D6FA-B4AF-BA9F031F40EC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4"/>
          <a:srcRect t="2860" b="2860"/>
          <a:stretch>
            <a:fillRect/>
          </a:stretch>
        </p:blipFill>
        <p:spPr>
          <a:xfrm>
            <a:off x="4054475" y="4659313"/>
            <a:ext cx="3035300" cy="2495550"/>
          </a:xfrm>
          <a:prstGeom prst="rect">
            <a:avLst/>
          </a:prstGeom>
        </p:spPr>
      </p:pic>
      <p:sp>
        <p:nvSpPr>
          <p:cNvPr id="433" name="Google Shape;433;p18"/>
          <p:cNvSpPr txBox="1"/>
          <p:nvPr/>
        </p:nvSpPr>
        <p:spPr>
          <a:xfrm>
            <a:off x="3986375" y="71865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18"/>
          <p:cNvSpPr txBox="1"/>
          <p:nvPr/>
        </p:nvSpPr>
        <p:spPr>
          <a:xfrm>
            <a:off x="3552100" y="4052775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i="1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sz="1100" i="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35" name="Google Shape;435;p18"/>
          <p:cNvGrpSpPr/>
          <p:nvPr/>
        </p:nvGrpSpPr>
        <p:grpSpPr>
          <a:xfrm>
            <a:off x="176650" y="131675"/>
            <a:ext cx="6547650" cy="802150"/>
            <a:chOff x="188700" y="665125"/>
            <a:chExt cx="6547650" cy="802150"/>
          </a:xfrm>
        </p:grpSpPr>
        <p:sp>
          <p:nvSpPr>
            <p:cNvPr id="436" name="Google Shape;436;p18"/>
            <p:cNvSpPr txBox="1"/>
            <p:nvPr/>
          </p:nvSpPr>
          <p:spPr>
            <a:xfrm>
              <a:off x="188700" y="665125"/>
              <a:ext cx="5190000" cy="771300"/>
            </a:xfrm>
            <a:prstGeom prst="rect">
              <a:avLst/>
            </a:prstGeom>
            <a:noFill/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t" anchorCtr="0">
              <a:normAutofit/>
            </a:bodyPr>
            <a:lstStyle/>
            <a:p>
              <a:pPr marL="0" lvl="0" indent="0" algn="l" rtl="0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/>
                <a:t>Title: NYC TLC Taxi Data: Fare Amount Prediction Model</a:t>
              </a:r>
              <a:endParaRPr dirty="0">
                <a:solidFill>
                  <a:srgbClr val="000000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endParaRPr>
            </a:p>
          </p:txBody>
        </p:sp>
        <p:sp>
          <p:nvSpPr>
            <p:cNvPr id="437" name="Google Shape;437;p18"/>
            <p:cNvSpPr txBox="1"/>
            <p:nvPr/>
          </p:nvSpPr>
          <p:spPr>
            <a:xfrm>
              <a:off x="188700" y="1036225"/>
              <a:ext cx="6547650" cy="43105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dirty="0">
                  <a:latin typeface="Roboto"/>
                  <a:ea typeface="Roboto"/>
                  <a:cs typeface="Roboto"/>
                  <a:sym typeface="Roboto"/>
                </a:rPr>
                <a:t>Subtitle: </a:t>
              </a:r>
              <a:r>
                <a:rPr lang="en-MY" dirty="0"/>
                <a:t>Multiple Linear Regression Analysis Results</a:t>
              </a:r>
              <a:endParaRPr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57D04D1-0586-7479-CDBA-5C66B16FD5A1}"/>
              </a:ext>
            </a:extLst>
          </p:cNvPr>
          <p:cNvSpPr txBox="1"/>
          <p:nvPr/>
        </p:nvSpPr>
        <p:spPr>
          <a:xfrm>
            <a:off x="0" y="1508342"/>
            <a:ext cx="303540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badi" panose="020B0604020104020204" pitchFamily="34" charset="0"/>
              </a:rPr>
              <a:t>The NYC Taxi &amp; Limousine Commission (TLC) requires a method to estimate taxi fares before a ride begins to potentially enhance transparency or operational planning, necessitating the development of a predictive model based on their available historical trip data.</a:t>
            </a:r>
            <a:endParaRPr lang="en-MY" sz="1200" dirty="0">
              <a:latin typeface="Abadi" panose="020B06040201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50924D-7CBF-0F27-1E20-6A8226F75361}"/>
              </a:ext>
            </a:extLst>
          </p:cNvPr>
          <p:cNvSpPr txBox="1"/>
          <p:nvPr/>
        </p:nvSpPr>
        <p:spPr>
          <a:xfrm>
            <a:off x="0" y="3228167"/>
            <a:ext cx="30354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badi" panose="020B0604020104020204" pitchFamily="34" charset="0"/>
              </a:rPr>
              <a:t>A multiple linear regression (MLR) model was developed using the 2017 Yellow Taxi dataset; this involved extensive data cleaning (handling outliers in fare and duration), feature engineering (creating variables like </a:t>
            </a:r>
            <a:r>
              <a:rPr lang="en-US" sz="1200" dirty="0" err="1">
                <a:latin typeface="Abadi" panose="020B0604020104020204" pitchFamily="34" charset="0"/>
              </a:rPr>
              <a:t>mean_distance</a:t>
            </a:r>
            <a:r>
              <a:rPr lang="en-US" sz="1200" dirty="0">
                <a:latin typeface="Abadi" panose="020B0604020104020204" pitchFamily="34" charset="0"/>
              </a:rPr>
              <a:t>, </a:t>
            </a:r>
            <a:r>
              <a:rPr lang="en-US" sz="1200" dirty="0" err="1">
                <a:latin typeface="Abadi" panose="020B0604020104020204" pitchFamily="34" charset="0"/>
              </a:rPr>
              <a:t>mean_duration</a:t>
            </a:r>
            <a:r>
              <a:rPr lang="en-US" sz="1200" dirty="0">
                <a:latin typeface="Abadi" panose="020B0604020104020204" pitchFamily="34" charset="0"/>
              </a:rPr>
              <a:t>, </a:t>
            </a:r>
            <a:r>
              <a:rPr lang="en-US" sz="1200" dirty="0" err="1">
                <a:latin typeface="Abadi" panose="020B0604020104020204" pitchFamily="34" charset="0"/>
              </a:rPr>
              <a:t>rush_hour</a:t>
            </a:r>
            <a:r>
              <a:rPr lang="en-US" sz="1200" dirty="0">
                <a:latin typeface="Abadi" panose="020B0604020104020204" pitchFamily="34" charset="0"/>
              </a:rPr>
              <a:t>), feature scaling (standardization), and model training to predict </a:t>
            </a:r>
            <a:r>
              <a:rPr lang="en-US" sz="1200" dirty="0" err="1">
                <a:latin typeface="Abadi" panose="020B0604020104020204" pitchFamily="34" charset="0"/>
              </a:rPr>
              <a:t>Fare_amount</a:t>
            </a:r>
            <a:r>
              <a:rPr lang="en-US" sz="1200" dirty="0">
                <a:latin typeface="Abadi" panose="020B0604020104020204" pitchFamily="34" charset="0"/>
              </a:rPr>
              <a:t> based on readily available ride characteristics.</a:t>
            </a:r>
            <a:endParaRPr lang="en-MY" sz="1200" dirty="0">
              <a:latin typeface="Abadi" panose="020B0604020104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0ED7E3-0D89-BEAF-1D6E-74373B56C821}"/>
              </a:ext>
            </a:extLst>
          </p:cNvPr>
          <p:cNvSpPr txBox="1"/>
          <p:nvPr/>
        </p:nvSpPr>
        <p:spPr>
          <a:xfrm>
            <a:off x="-47175" y="5783176"/>
            <a:ext cx="308257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Abadi" panose="020B0604020104020204" pitchFamily="34" charset="0"/>
              </a:rPr>
              <a:t>The developed MLR model demonstrates strong predictive performance, explaining approximately 87% of the variance in fare amounts on unseen test data (Test R² ≈ 0.87) with a typical prediction error of about $3.79 (Test RMSE ≈ $3.79), indicating its significant potential utility for reliable pre-ride fare estimation.</a:t>
            </a:r>
            <a:endParaRPr lang="en-MY" sz="1200" dirty="0">
              <a:latin typeface="Abadi" panose="020B0604020104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1F1806A-FA78-EEEB-284A-E169DF4A864A}"/>
              </a:ext>
            </a:extLst>
          </p:cNvPr>
          <p:cNvSpPr txBox="1"/>
          <p:nvPr/>
        </p:nvSpPr>
        <p:spPr>
          <a:xfrm>
            <a:off x="193774" y="8093065"/>
            <a:ext cx="7083325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badi" panose="020B0604020104020204" pitchFamily="34" charset="0"/>
              </a:rPr>
              <a:t>The model confirms that factors like </a:t>
            </a:r>
            <a:r>
              <a:rPr lang="en-US" dirty="0" err="1">
                <a:latin typeface="Abadi" panose="020B0604020104020204" pitchFamily="34" charset="0"/>
              </a:rPr>
              <a:t>mean_distance</a:t>
            </a:r>
            <a:r>
              <a:rPr lang="en-US" dirty="0">
                <a:latin typeface="Abadi" panose="020B0604020104020204" pitchFamily="34" charset="0"/>
              </a:rPr>
              <a:t> and </a:t>
            </a:r>
            <a:r>
              <a:rPr lang="en-US" dirty="0" err="1">
                <a:latin typeface="Abadi" panose="020B0604020104020204" pitchFamily="34" charset="0"/>
              </a:rPr>
              <a:t>mean_duration</a:t>
            </a:r>
            <a:r>
              <a:rPr lang="en-US" dirty="0">
                <a:latin typeface="Abadi" panose="020B0604020104020204" pitchFamily="34" charset="0"/>
              </a:rPr>
              <a:t> are highly significant predictors of </a:t>
            </a:r>
            <a:r>
              <a:rPr lang="en-US" dirty="0" err="1">
                <a:latin typeface="Abadi" panose="020B0604020104020204" pitchFamily="34" charset="0"/>
              </a:rPr>
              <a:t>Fare_amount</a:t>
            </a:r>
            <a:r>
              <a:rPr lang="en-US" dirty="0">
                <a:latin typeface="Abadi" panose="020B0604020104020204" pitchFamily="34" charset="0"/>
              </a:rPr>
              <a:t>, quantifying their impact. While the model is predictively strong, interpreting specific coefficient magnitudes requires noting that features were standardized before modeling; furthermore, residual analysis indicates overall good fit but suggests potential areas for minor refinement (e.g., addressing mild heteroscedasticity).</a:t>
            </a:r>
            <a:endParaRPr lang="en-MY" dirty="0"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261</Words>
  <Application>Microsoft Office PowerPoint</Application>
  <PresentationFormat>Custom</PresentationFormat>
  <Paragraphs>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Roboto</vt:lpstr>
      <vt:lpstr>Arial</vt:lpstr>
      <vt:lpstr>Calibri</vt:lpstr>
      <vt:lpstr>Abadi</vt:lpstr>
      <vt:lpstr>Lato</vt:lpstr>
      <vt:lpstr>Google Sans SemiBold</vt:lpstr>
      <vt:lpstr>Google Sans</vt:lpstr>
      <vt:lpstr>PT Sans Narrow</vt:lpstr>
      <vt:lpstr>Work Sans</vt:lpstr>
      <vt:lpstr>Simple Light</vt:lpstr>
      <vt:lpstr>Simple Light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MSO4363</cp:lastModifiedBy>
  <cp:revision>6</cp:revision>
  <dcterms:modified xsi:type="dcterms:W3CDTF">2025-04-16T05:25:28Z</dcterms:modified>
</cp:coreProperties>
</file>